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0" r:id="rId2"/>
    <p:sldId id="267" r:id="rId3"/>
    <p:sldId id="286" r:id="rId4"/>
    <p:sldId id="258" r:id="rId5"/>
    <p:sldId id="422" r:id="rId6"/>
    <p:sldId id="287" r:id="rId7"/>
    <p:sldId id="288" r:id="rId8"/>
    <p:sldId id="289" r:id="rId9"/>
    <p:sldId id="290" r:id="rId10"/>
    <p:sldId id="291" r:id="rId11"/>
    <p:sldId id="413" r:id="rId12"/>
    <p:sldId id="414" r:id="rId13"/>
    <p:sldId id="415" r:id="rId14"/>
    <p:sldId id="416" r:id="rId15"/>
    <p:sldId id="417" r:id="rId16"/>
    <p:sldId id="418" r:id="rId17"/>
    <p:sldId id="419" r:id="rId18"/>
    <p:sldId id="420" r:id="rId19"/>
    <p:sldId id="421" r:id="rId20"/>
    <p:sldId id="283" r:id="rId21"/>
    <p:sldId id="284" r:id="rId22"/>
    <p:sldId id="285" r:id="rId23"/>
    <p:sldId id="259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800"/>
    <a:srgbClr val="FF9900"/>
    <a:srgbClr val="F39700"/>
    <a:srgbClr val="F39800"/>
    <a:srgbClr val="B60005"/>
    <a:srgbClr val="E60012"/>
    <a:srgbClr val="00FB92"/>
    <a:srgbClr val="EA5514"/>
    <a:srgbClr val="F8B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75"/>
    <p:restoredTop sz="94698"/>
  </p:normalViewPr>
  <p:slideViewPr>
    <p:cSldViewPr snapToGrid="0" snapToObjects="1">
      <p:cViewPr varScale="1">
        <p:scale>
          <a:sx n="75" d="100"/>
          <a:sy n="75" d="100"/>
        </p:scale>
        <p:origin x="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  <a:t>2021-11-03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  <a:t>2021-11-03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 6"/>
          <p:cNvGrpSpPr/>
          <p:nvPr userDrawn="1"/>
        </p:nvGrpSpPr>
        <p:grpSpPr>
          <a:xfrm>
            <a:off x="-19050" y="487400"/>
            <a:ext cx="12192000" cy="6445522"/>
            <a:chOff x="0" y="404215"/>
            <a:chExt cx="12192000" cy="6445522"/>
          </a:xfrm>
        </p:grpSpPr>
        <p:sp>
          <p:nvSpPr>
            <p:cNvPr id="21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4697" y="280003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14605" y="0"/>
            <a:ext cx="12206605" cy="6844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16151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5" name="组 18"/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6" name="矩形 5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029" name="Picture 8" descr="C:\Users\Administrator\Desktop\90161384414758198_副本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25"/>
            <p:cNvSpPr/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29"/>
            <p:cNvSpPr/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32"/>
            <p:cNvSpPr/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4"/>
            <p:cNvSpPr/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7"/>
            <p:cNvSpPr/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40"/>
            <p:cNvSpPr/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41"/>
            <p:cNvSpPr/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43"/>
            <p:cNvSpPr/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45"/>
            <p:cNvSpPr/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47"/>
            <p:cNvSpPr/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48"/>
            <p:cNvSpPr/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49"/>
            <p:cNvSpPr/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50"/>
            <p:cNvSpPr/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51"/>
            <p:cNvSpPr/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52"/>
            <p:cNvSpPr/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53"/>
            <p:cNvSpPr/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55"/>
            <p:cNvSpPr/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57"/>
            <p:cNvSpPr/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61"/>
            <p:cNvSpPr/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62"/>
            <p:cNvSpPr/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66"/>
            <p:cNvSpPr/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68"/>
            <p:cNvSpPr/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69"/>
            <p:cNvSpPr/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71"/>
            <p:cNvSpPr/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73"/>
            <p:cNvSpPr/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4"/>
            <p:cNvSpPr/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75"/>
            <p:cNvSpPr/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78"/>
            <p:cNvSpPr/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80"/>
            <p:cNvSpPr/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81"/>
            <p:cNvSpPr/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zh-CN" altLang="en-US" dirty="0"/>
              <a:t>汽车车身电子技术</a:t>
            </a:r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914944" y="2072957"/>
            <a:ext cx="10169105" cy="2316708"/>
          </a:xfrm>
        </p:spPr>
        <p:txBody>
          <a:bodyPr/>
          <a:lstStyle/>
          <a:p>
            <a:r>
              <a:rPr kumimoji="1" lang="zh-CN" altLang="en-US" dirty="0">
                <a:sym typeface="+mn-ea"/>
              </a:rPr>
              <a:t>模块一：空调系统检测与维修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b="1" dirty="0"/>
              <a:t>任务</a:t>
            </a:r>
            <a:r>
              <a:rPr kumimoji="1" lang="en-US" altLang="zh-CN" b="1" dirty="0"/>
              <a:t>3</a:t>
            </a:r>
            <a:r>
              <a:rPr kumimoji="1" lang="zh-CN" altLang="en-US" b="1" dirty="0"/>
              <a:t>：</a:t>
            </a:r>
            <a:r>
              <a:rPr kumimoji="1" lang="zh-CN" altLang="en-US" b="1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7668" y="765956"/>
            <a:ext cx="6208425" cy="1308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3.2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：分析可能的故障原因</a:t>
            </a:r>
            <a:endParaRPr kumimoji="1" lang="en-US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高压传感器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15566D0E-3CA1-4DC7-AE38-26C3455033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726" y="1551994"/>
            <a:ext cx="6475413" cy="517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5350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b="1" dirty="0"/>
              <a:t>任务</a:t>
            </a:r>
            <a:r>
              <a:rPr kumimoji="1" lang="en-US" altLang="zh-CN" b="1" dirty="0"/>
              <a:t>3</a:t>
            </a:r>
            <a:r>
              <a:rPr kumimoji="1" lang="zh-CN" altLang="en-US" b="1" dirty="0"/>
              <a:t>：</a:t>
            </a:r>
            <a:r>
              <a:rPr kumimoji="1" lang="zh-CN" altLang="en-US" b="1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7668" y="632606"/>
            <a:ext cx="6208425" cy="1308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3.2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：分析可能的故障原因</a:t>
            </a:r>
            <a:endParaRPr kumimoji="1" lang="en-US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高压传感器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9722057-6D48-4C17-9DCB-696E5AEC9489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223218" y="1871640"/>
            <a:ext cx="8569325" cy="28797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/>
              <a:buChar char="•"/>
              <a:defRPr sz="2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高压传感器的微处理器在压力较低时输出的脉宽也较窄。</a:t>
            </a: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脉宽信号产生的频率为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50Hz/s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相当于整个周期为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20ms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=100%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）。</a:t>
            </a: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当压力低至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0.14Mpa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1.4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巴）时，脉宽为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2.6ms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，相当于脉冲周期的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13% 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7C5608ED-AC7F-4FF2-A316-9EC24A9DE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600" y="3767266"/>
            <a:ext cx="7145338" cy="3017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4225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b="1" dirty="0"/>
              <a:t>任务</a:t>
            </a:r>
            <a:r>
              <a:rPr kumimoji="1" lang="en-US" altLang="zh-CN" b="1" dirty="0"/>
              <a:t>3</a:t>
            </a:r>
            <a:r>
              <a:rPr kumimoji="1" lang="zh-CN" altLang="en-US" b="1" dirty="0"/>
              <a:t>：</a:t>
            </a:r>
            <a:r>
              <a:rPr kumimoji="1" lang="zh-CN" altLang="en-US" b="1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7668" y="765956"/>
            <a:ext cx="6208425" cy="1308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3.2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：分析可能的故障原因</a:t>
            </a:r>
            <a:endParaRPr kumimoji="1" lang="en-US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高压传感器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34379A-8EFA-4680-A429-165011E80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818" y="1826632"/>
            <a:ext cx="6115050" cy="490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38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b="1" dirty="0"/>
              <a:t>任务</a:t>
            </a:r>
            <a:r>
              <a:rPr kumimoji="1" lang="en-US" altLang="zh-CN" b="1" dirty="0"/>
              <a:t>3</a:t>
            </a:r>
            <a:r>
              <a:rPr kumimoji="1" lang="zh-CN" altLang="en-US" b="1" dirty="0"/>
              <a:t>：</a:t>
            </a:r>
            <a:r>
              <a:rPr kumimoji="1" lang="zh-CN" altLang="en-US" b="1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7668" y="632606"/>
            <a:ext cx="6208425" cy="1308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3.2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：分析可能的故障原因</a:t>
            </a:r>
            <a:endParaRPr kumimoji="1" lang="en-US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高压传感器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EDD311EE-E22B-4E05-9150-4DB4754C0B74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299085" y="1995488"/>
            <a:ext cx="9689465" cy="1439863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/>
              <a:buChar char="•"/>
              <a:defRPr sz="2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脉宽增量与压力增量成正比。</a:t>
            </a:r>
          </a:p>
          <a:p>
            <a:r>
              <a:rPr lang="zh-CN" altLang="en-US" sz="2400" dirty="0"/>
              <a:t>在</a:t>
            </a:r>
            <a:r>
              <a:rPr lang="en-US" altLang="zh-CN" sz="2400" dirty="0"/>
              <a:t>3.7Mpa</a:t>
            </a:r>
            <a:r>
              <a:rPr lang="zh-CN" altLang="en-US" sz="2400" dirty="0"/>
              <a:t>（</a:t>
            </a:r>
            <a:r>
              <a:rPr lang="en-US" altLang="zh-CN" sz="2400" dirty="0"/>
              <a:t>37</a:t>
            </a:r>
            <a:r>
              <a:rPr lang="zh-CN" altLang="en-US" sz="2400" dirty="0"/>
              <a:t>巴）高压下，脉宽为</a:t>
            </a:r>
            <a:r>
              <a:rPr lang="en-US" altLang="zh-CN" sz="2400" dirty="0"/>
              <a:t>18ms</a:t>
            </a:r>
            <a:r>
              <a:rPr lang="zh-CN" altLang="en-US" sz="2400" dirty="0"/>
              <a:t>，占整个脉冲周期的</a:t>
            </a:r>
            <a:r>
              <a:rPr lang="en-US" altLang="zh-CN" sz="2400" dirty="0"/>
              <a:t>90% </a:t>
            </a:r>
            <a:r>
              <a:rPr lang="zh-CN" altLang="en-US" sz="2400" dirty="0"/>
              <a:t>。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2268BA16-9C5E-4EA1-9056-DA41E6DE4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160" y="3092451"/>
            <a:ext cx="8792330" cy="3681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1528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b="1" dirty="0"/>
              <a:t>任务</a:t>
            </a:r>
            <a:r>
              <a:rPr kumimoji="1" lang="en-US" altLang="zh-CN" b="1" dirty="0"/>
              <a:t>3</a:t>
            </a:r>
            <a:r>
              <a:rPr kumimoji="1" lang="zh-CN" altLang="en-US" b="1" dirty="0"/>
              <a:t>：</a:t>
            </a:r>
            <a:r>
              <a:rPr kumimoji="1" lang="zh-CN" altLang="en-US" b="1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7668" y="632606"/>
            <a:ext cx="6208425" cy="1308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3.2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：分析可能的故障原因</a:t>
            </a:r>
            <a:endParaRPr kumimoji="1" lang="en-US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5.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压缩机电磁离合器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E490FD0F-2EF0-43FF-A3A1-AE46D338B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8" t="7559" r="15337" b="5400"/>
          <a:stretch>
            <a:fillRect/>
          </a:stretch>
        </p:blipFill>
        <p:spPr bwMode="auto">
          <a:xfrm>
            <a:off x="6476093" y="2155244"/>
            <a:ext cx="4173537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0EB06798-3530-4924-A417-8C1550502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155244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1716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b="1" dirty="0"/>
              <a:t>任务</a:t>
            </a:r>
            <a:r>
              <a:rPr kumimoji="1" lang="en-US" altLang="zh-CN" b="1" dirty="0"/>
              <a:t>3</a:t>
            </a:r>
            <a:r>
              <a:rPr kumimoji="1" lang="zh-CN" altLang="en-US" b="1" dirty="0"/>
              <a:t>：</a:t>
            </a:r>
            <a:r>
              <a:rPr kumimoji="1" lang="zh-CN" altLang="en-US" b="1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7668" y="632606"/>
            <a:ext cx="6208425" cy="1308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3.2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：分析可能的故障原因</a:t>
            </a:r>
            <a:endParaRPr kumimoji="1" lang="en-US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6.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外部调节阀</a:t>
            </a: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N280</a:t>
            </a:r>
            <a:endParaRPr kumimoji="1" lang="zh-CN" altLang="en-US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4AC45057-C72A-4547-8F3F-6A80C4C1E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2380669"/>
            <a:ext cx="426720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latin typeface="楷体_GB2312" pitchFamily="49" charset="-122"/>
                <a:ea typeface="楷体_GB2312" pitchFamily="49" charset="-122"/>
              </a:rPr>
              <a:t>7</a:t>
            </a:r>
            <a:r>
              <a:rPr lang="zh-CN" altLang="en-US" sz="2000" dirty="0">
                <a:latin typeface="楷体_GB2312" pitchFamily="49" charset="-122"/>
                <a:ea typeface="楷体_GB2312" pitchFamily="49" charset="-122"/>
              </a:rPr>
              <a:t>活塞斜盘式压缩机用于压缩制冷剂</a:t>
            </a:r>
          </a:p>
          <a:p>
            <a:pPr>
              <a:spcBef>
                <a:spcPct val="50000"/>
              </a:spcBef>
            </a:pPr>
            <a:endParaRPr lang="zh-CN" altLang="en-US" sz="2000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_GB2312" pitchFamily="49" charset="-122"/>
                <a:ea typeface="楷体_GB2312" pitchFamily="49" charset="-122"/>
              </a:rPr>
              <a:t>该压缩机的其他特点：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2000" dirty="0">
                <a:latin typeface="楷体_GB2312" pitchFamily="49" charset="-122"/>
                <a:ea typeface="楷体_GB2312" pitchFamily="49" charset="-122"/>
              </a:rPr>
              <a:t>排量可变以适应制冷容量的要求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2000" dirty="0">
                <a:latin typeface="楷体_GB2312" pitchFamily="49" charset="-122"/>
                <a:ea typeface="楷体_GB2312" pitchFamily="49" charset="-122"/>
              </a:rPr>
              <a:t>中空活塞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2000" dirty="0">
                <a:latin typeface="楷体_GB2312" pitchFamily="49" charset="-122"/>
                <a:ea typeface="楷体_GB2312" pitchFamily="49" charset="-122"/>
              </a:rPr>
              <a:t>皮带轮驱动机构带有一体式过载保护</a:t>
            </a:r>
            <a:r>
              <a:rPr lang="en-US" altLang="zh-CN" sz="2000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000" dirty="0">
                <a:latin typeface="楷体_GB2312" pitchFamily="49" charset="-122"/>
                <a:ea typeface="楷体_GB2312" pitchFamily="49" charset="-122"/>
              </a:rPr>
              <a:t>没有电磁离合器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2000" dirty="0">
                <a:latin typeface="楷体_GB2312" pitchFamily="49" charset="-122"/>
                <a:ea typeface="楷体_GB2312" pitchFamily="49" charset="-122"/>
              </a:rPr>
              <a:t>外部调节阀</a:t>
            </a:r>
            <a:r>
              <a:rPr lang="en-US" altLang="zh-CN" sz="2000" dirty="0">
                <a:latin typeface="楷体_GB2312" pitchFamily="49" charset="-122"/>
                <a:ea typeface="楷体_GB2312" pitchFamily="49" charset="-122"/>
              </a:rPr>
              <a:t>N280</a:t>
            </a:r>
            <a:r>
              <a:rPr lang="zh-CN" altLang="en-US" sz="2000" dirty="0">
                <a:latin typeface="楷体_GB2312" pitchFamily="49" charset="-122"/>
                <a:ea typeface="楷体_GB2312" pitchFamily="49" charset="-122"/>
              </a:rPr>
              <a:t>，用于压缩机内压力状况的自适应控制</a:t>
            </a:r>
            <a:r>
              <a:rPr lang="en-US" altLang="zh-CN" sz="2000" dirty="0">
                <a:latin typeface="楷体_GB2312" pitchFamily="49" charset="-122"/>
                <a:ea typeface="楷体_GB2312" pitchFamily="49" charset="-122"/>
              </a:rPr>
              <a:t>.</a:t>
            </a:r>
          </a:p>
        </p:txBody>
      </p:sp>
      <p:graphicFrame>
        <p:nvGraphicFramePr>
          <p:cNvPr id="10" name="Object 4">
            <a:extLst>
              <a:ext uri="{FF2B5EF4-FFF2-40B4-BE49-F238E27FC236}">
                <a16:creationId xmlns:a16="http://schemas.microsoft.com/office/drawing/2014/main" id="{B1FF4618-9963-4A60-ABDF-C0DCEC4AE5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0081803"/>
              </p:ext>
            </p:extLst>
          </p:nvPr>
        </p:nvGraphicFramePr>
        <p:xfrm>
          <a:off x="6096000" y="2499306"/>
          <a:ext cx="5091083" cy="3377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位图图像" r:id="rId3" imgW="3933333" imgH="2610214" progId="Paint.Picture">
                  <p:embed/>
                </p:oleObj>
              </mc:Choice>
              <mc:Fallback>
                <p:oleObj name="位图图像" r:id="rId3" imgW="3933333" imgH="2610214" progId="Paint.Picture">
                  <p:embed/>
                  <p:pic>
                    <p:nvPicPr>
                      <p:cNvPr id="2127876" name="Object 4">
                        <a:extLst>
                          <a:ext uri="{FF2B5EF4-FFF2-40B4-BE49-F238E27FC236}">
                            <a16:creationId xmlns:a16="http://schemas.microsoft.com/office/drawing/2014/main" id="{AA82C4CB-F7EE-4CB0-AFDC-EC7BF3F24F0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499306"/>
                        <a:ext cx="5091083" cy="33776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6181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b="1" dirty="0"/>
              <a:t>任务</a:t>
            </a:r>
            <a:r>
              <a:rPr kumimoji="1" lang="en-US" altLang="zh-CN" b="1" dirty="0"/>
              <a:t>3</a:t>
            </a:r>
            <a:r>
              <a:rPr kumimoji="1" lang="zh-CN" altLang="en-US" b="1" dirty="0"/>
              <a:t>：</a:t>
            </a:r>
            <a:r>
              <a:rPr kumimoji="1" lang="zh-CN" altLang="en-US" b="1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7668" y="632606"/>
            <a:ext cx="6208425" cy="1308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3.2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：分析可能的故障原因</a:t>
            </a:r>
            <a:endParaRPr kumimoji="1" lang="en-US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6.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外部调节阀</a:t>
            </a: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N280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安装位置和作用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6FA9C32-4FCA-4AF4-BDA1-3B9AB2759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7780" y="2209800"/>
            <a:ext cx="44196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zh-CN" sz="2000" b="1" dirty="0">
              <a:latin typeface="SimHei+1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latin typeface="SimSun+1" charset="-122"/>
                <a:ea typeface="楷体_GB2312" pitchFamily="49" charset="-122"/>
              </a:rPr>
              <a:t>该</a:t>
            </a:r>
            <a:r>
              <a:rPr lang="zh-CN" altLang="en-US" sz="2000" dirty="0">
                <a:latin typeface="宋体" panose="02010600030101010101" pitchFamily="2" charset="-122"/>
                <a:ea typeface="楷体_GB2312" pitchFamily="49" charset="-122"/>
              </a:rPr>
              <a:t>电</a:t>
            </a:r>
            <a:r>
              <a:rPr lang="zh-CN" altLang="en-US" sz="2000" dirty="0">
                <a:latin typeface="SimSun+1" charset="-122"/>
                <a:ea typeface="楷体_GB2312" pitchFamily="49" charset="-122"/>
              </a:rPr>
              <a:t>磁</a:t>
            </a:r>
            <a:r>
              <a:rPr lang="zh-CN" altLang="en-US" sz="2000" dirty="0">
                <a:latin typeface="宋体" panose="02010600030101010101" pitchFamily="2" charset="-122"/>
                <a:ea typeface="楷体_GB2312" pitchFamily="49" charset="-122"/>
              </a:rPr>
              <a:t>调节</a:t>
            </a:r>
            <a:r>
              <a:rPr lang="zh-CN" altLang="en-US" sz="2000" dirty="0">
                <a:latin typeface="SimSun+1" charset="-122"/>
                <a:ea typeface="楷体_GB2312" pitchFamily="49" charset="-122"/>
              </a:rPr>
              <a:t>阀</a:t>
            </a:r>
            <a:r>
              <a:rPr lang="zh-CN" altLang="en-US" sz="2000" dirty="0">
                <a:latin typeface="宋体" panose="02010600030101010101" pitchFamily="2" charset="-122"/>
                <a:ea typeface="楷体_GB2312" pitchFamily="49" charset="-122"/>
              </a:rPr>
              <a:t>安装在</a:t>
            </a:r>
            <a:r>
              <a:rPr lang="zh-CN" altLang="en-US" sz="2000" dirty="0">
                <a:latin typeface="SimSun+1" charset="-122"/>
                <a:ea typeface="楷体_GB2312" pitchFamily="49" charset="-122"/>
              </a:rPr>
              <a:t>压缩</a:t>
            </a:r>
            <a:r>
              <a:rPr lang="zh-CN" altLang="en-US" sz="2000" dirty="0">
                <a:latin typeface="宋体" panose="02010600030101010101" pitchFamily="2" charset="-122"/>
                <a:ea typeface="楷体_GB2312" pitchFamily="49" charset="-122"/>
              </a:rPr>
              <a:t>机中并用一个</a:t>
            </a:r>
            <a:r>
              <a:rPr lang="zh-CN" altLang="en-US" sz="2000" dirty="0">
                <a:latin typeface="SimSun+3" charset="-122"/>
                <a:ea typeface="楷体_GB2312" pitchFamily="49" charset="-122"/>
              </a:rPr>
              <a:t>弹簧锁</a:t>
            </a:r>
            <a:r>
              <a:rPr lang="zh-CN" altLang="en-US" sz="2000" dirty="0">
                <a:latin typeface="SimSun+1" charset="-122"/>
                <a:ea typeface="楷体_GB2312" pitchFamily="49" charset="-122"/>
              </a:rPr>
              <a:t>止</a:t>
            </a:r>
            <a:r>
              <a:rPr lang="zh-CN" altLang="en-US" sz="2000" dirty="0">
                <a:latin typeface="SimSun+3" charset="-122"/>
                <a:ea typeface="楷体_GB2312" pitchFamily="49" charset="-122"/>
              </a:rPr>
              <a:t>垫圈</a:t>
            </a:r>
            <a:r>
              <a:rPr lang="zh-CN" altLang="en-US" sz="2000" dirty="0">
                <a:latin typeface="SimSun+2" charset="-122"/>
                <a:ea typeface="楷体_GB2312" pitchFamily="49" charset="-122"/>
              </a:rPr>
              <a:t>固</a:t>
            </a:r>
            <a:r>
              <a:rPr lang="zh-CN" altLang="en-US" sz="2000" dirty="0">
                <a:latin typeface="宋体" panose="02010600030101010101" pitchFamily="2" charset="-122"/>
                <a:ea typeface="楷体_GB2312" pitchFamily="49" charset="-122"/>
              </a:rPr>
              <a:t>定。</a:t>
            </a:r>
          </a:p>
          <a:p>
            <a:pPr>
              <a:spcBef>
                <a:spcPct val="50000"/>
              </a:spcBef>
            </a:pPr>
            <a:r>
              <a:rPr lang="zh-CN" altLang="en-US" sz="2000" dirty="0">
                <a:latin typeface="宋体" panose="02010600030101010101" pitchFamily="2" charset="-122"/>
                <a:ea typeface="楷体_GB2312" pitchFamily="49" charset="-122"/>
              </a:rPr>
              <a:t>它</a:t>
            </a:r>
            <a:r>
              <a:rPr lang="zh-CN" altLang="en-US" sz="2000" dirty="0">
                <a:latin typeface="SimSun+2" charset="-122"/>
                <a:ea typeface="楷体_GB2312" pitchFamily="49" charset="-122"/>
              </a:rPr>
              <a:t>是</a:t>
            </a:r>
            <a:r>
              <a:rPr lang="zh-CN" altLang="en-US" sz="2000" dirty="0">
                <a:latin typeface="SimSun+1" charset="-122"/>
                <a:ea typeface="楷体_GB2312" pitchFamily="49" charset="-122"/>
              </a:rPr>
              <a:t>压缩</a:t>
            </a:r>
            <a:r>
              <a:rPr lang="zh-CN" altLang="en-US" sz="2000" dirty="0">
                <a:latin typeface="宋体" panose="02010600030101010101" pitchFamily="2" charset="-122"/>
                <a:ea typeface="楷体_GB2312" pitchFamily="49" charset="-122"/>
              </a:rPr>
              <a:t>机内</a:t>
            </a:r>
            <a:r>
              <a:rPr lang="zh-CN" altLang="en-US" sz="2000" dirty="0">
                <a:latin typeface="SimSun+1" charset="-122"/>
                <a:ea typeface="楷体_GB2312" pitchFamily="49" charset="-122"/>
              </a:rPr>
              <a:t>低压</a:t>
            </a:r>
            <a:r>
              <a:rPr lang="zh-CN" altLang="en-US" sz="2000" dirty="0">
                <a:latin typeface="宋体" panose="02010600030101010101" pitchFamily="2" charset="-122"/>
                <a:ea typeface="楷体_GB2312" pitchFamily="49" charset="-122"/>
              </a:rPr>
              <a:t>、高</a:t>
            </a:r>
            <a:r>
              <a:rPr lang="zh-CN" altLang="en-US" sz="2000" dirty="0">
                <a:latin typeface="SimSun+1" charset="-122"/>
                <a:ea typeface="楷体_GB2312" pitchFamily="49" charset="-122"/>
              </a:rPr>
              <a:t>压</a:t>
            </a:r>
            <a:r>
              <a:rPr lang="zh-CN" altLang="en-US" sz="2000" dirty="0">
                <a:latin typeface="宋体" panose="02010600030101010101" pitchFamily="2" charset="-122"/>
                <a:ea typeface="楷体_GB2312" pitchFamily="49" charset="-122"/>
              </a:rPr>
              <a:t>与</a:t>
            </a:r>
            <a:r>
              <a:rPr lang="zh-CN" altLang="en-US" sz="2000" dirty="0">
                <a:latin typeface="SimSun+2" charset="-122"/>
                <a:ea typeface="楷体_GB2312" pitchFamily="49" charset="-122"/>
              </a:rPr>
              <a:t>曲轴箱</a:t>
            </a:r>
            <a:r>
              <a:rPr lang="zh-CN" altLang="en-US" sz="2000" dirty="0">
                <a:latin typeface="SimSun+1" charset="-122"/>
                <a:ea typeface="楷体_GB2312" pitchFamily="49" charset="-122"/>
              </a:rPr>
              <a:t>压</a:t>
            </a:r>
            <a:r>
              <a:rPr lang="zh-CN" altLang="en-US" sz="2000" dirty="0">
                <a:latin typeface="宋体" panose="02010600030101010101" pitchFamily="2" charset="-122"/>
                <a:ea typeface="楷体_GB2312" pitchFamily="49" charset="-122"/>
              </a:rPr>
              <a:t>力之间的接口，并</a:t>
            </a:r>
            <a:r>
              <a:rPr lang="zh-CN" altLang="en-US" sz="2000" dirty="0">
                <a:latin typeface="SimSun+1" charset="-122"/>
                <a:ea typeface="楷体_GB2312" pitchFamily="49" charset="-122"/>
              </a:rPr>
              <a:t>且</a:t>
            </a:r>
            <a:r>
              <a:rPr lang="zh-CN" altLang="en-US" sz="2000" dirty="0">
                <a:latin typeface="宋体" panose="02010600030101010101" pitchFamily="2" charset="-122"/>
                <a:ea typeface="楷体_GB2312" pitchFamily="49" charset="-122"/>
              </a:rPr>
              <a:t>是</a:t>
            </a:r>
            <a:r>
              <a:rPr lang="zh-CN" altLang="en-US" sz="2000" dirty="0">
                <a:latin typeface="SimSun+3" charset="-122"/>
                <a:ea typeface="楷体_GB2312" pitchFamily="49" charset="-122"/>
              </a:rPr>
              <a:t>免</a:t>
            </a:r>
            <a:r>
              <a:rPr lang="zh-CN" altLang="en-US" sz="2000" dirty="0">
                <a:latin typeface="SimSun+1" charset="-122"/>
                <a:ea typeface="楷体_GB2312" pitchFamily="49" charset="-122"/>
              </a:rPr>
              <a:t>离合</a:t>
            </a:r>
            <a:r>
              <a:rPr lang="zh-CN" altLang="en-US" sz="2000" dirty="0">
                <a:latin typeface="宋体" panose="02010600030101010101" pitchFamily="2" charset="-122"/>
                <a:ea typeface="楷体_GB2312" pitchFamily="49" charset="-122"/>
              </a:rPr>
              <a:t>操作的</a:t>
            </a:r>
            <a:r>
              <a:rPr lang="zh-CN" altLang="en-US" sz="2000" dirty="0">
                <a:latin typeface="SimSun+2" charset="-122"/>
                <a:ea typeface="楷体_GB2312" pitchFamily="49" charset="-122"/>
              </a:rPr>
              <a:t>先决</a:t>
            </a:r>
            <a:r>
              <a:rPr lang="zh-CN" altLang="en-US" sz="2000" dirty="0">
                <a:latin typeface="SimSun+1" charset="-122"/>
                <a:ea typeface="楷体_GB2312" pitchFamily="49" charset="-122"/>
              </a:rPr>
              <a:t>条</a:t>
            </a:r>
            <a:r>
              <a:rPr lang="zh-CN" altLang="en-US" sz="2000" dirty="0">
                <a:latin typeface="宋体" panose="02010600030101010101" pitchFamily="2" charset="-122"/>
                <a:ea typeface="楷体_GB2312" pitchFamily="49" charset="-122"/>
              </a:rPr>
              <a:t>件。通过控制</a:t>
            </a:r>
            <a:r>
              <a:rPr lang="zh-CN" altLang="en-US" sz="2000" dirty="0">
                <a:latin typeface="SimSun+1" charset="-122"/>
                <a:ea typeface="楷体_GB2312" pitchFamily="49" charset="-122"/>
              </a:rPr>
              <a:t>这几</a:t>
            </a:r>
            <a:r>
              <a:rPr lang="zh-CN" altLang="en-US" sz="2000" dirty="0">
                <a:latin typeface="宋体" panose="02010600030101010101" pitchFamily="2" charset="-122"/>
                <a:ea typeface="楷体_GB2312" pitchFamily="49" charset="-122"/>
              </a:rPr>
              <a:t>种</a:t>
            </a:r>
            <a:r>
              <a:rPr lang="zh-CN" altLang="en-US" sz="2000" dirty="0">
                <a:latin typeface="SimSun+1" charset="-122"/>
                <a:ea typeface="楷体_GB2312" pitchFamily="49" charset="-122"/>
              </a:rPr>
              <a:t>压</a:t>
            </a:r>
            <a:r>
              <a:rPr lang="zh-CN" altLang="en-US" sz="2000" dirty="0">
                <a:latin typeface="宋体" panose="02010600030101010101" pitchFamily="2" charset="-122"/>
                <a:ea typeface="楷体_GB2312" pitchFamily="49" charset="-122"/>
              </a:rPr>
              <a:t>力对</a:t>
            </a:r>
            <a:r>
              <a:rPr lang="zh-CN" altLang="en-US" sz="2000" dirty="0">
                <a:latin typeface="SimSun+1" charset="-122"/>
                <a:ea typeface="楷体_GB2312" pitchFamily="49" charset="-122"/>
              </a:rPr>
              <a:t>斜盘</a:t>
            </a:r>
            <a:r>
              <a:rPr lang="zh-CN" altLang="en-US" sz="2000" dirty="0">
                <a:latin typeface="宋体" panose="02010600030101010101" pitchFamily="2" charset="-122"/>
                <a:ea typeface="楷体_GB2312" pitchFamily="49" charset="-122"/>
              </a:rPr>
              <a:t>进行调节。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62623DCC-405E-4892-BC1C-A452FE57EC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1580" y="5334000"/>
            <a:ext cx="42672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脉冲宽度调制电压信号驱动该调节阀中的一个挺杆。电压作用的持续时间决定了调整量。</a:t>
            </a:r>
          </a:p>
        </p:txBody>
      </p:sp>
      <p:graphicFrame>
        <p:nvGraphicFramePr>
          <p:cNvPr id="11" name="Object 5">
            <a:extLst>
              <a:ext uri="{FF2B5EF4-FFF2-40B4-BE49-F238E27FC236}">
                <a16:creationId xmlns:a16="http://schemas.microsoft.com/office/drawing/2014/main" id="{865CE69E-63CC-42DC-83E9-899CE175CC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9335190"/>
              </p:ext>
            </p:extLst>
          </p:nvPr>
        </p:nvGraphicFramePr>
        <p:xfrm>
          <a:off x="8026400" y="855356"/>
          <a:ext cx="3111500" cy="5939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位图图像" r:id="rId3" imgW="2505425" imgH="4780952" progId="Paint.Picture">
                  <p:embed/>
                </p:oleObj>
              </mc:Choice>
              <mc:Fallback>
                <p:oleObj name="位图图像" r:id="rId3" imgW="2505425" imgH="4780952" progId="Paint.Picture">
                  <p:embed/>
                  <p:pic>
                    <p:nvPicPr>
                      <p:cNvPr id="2129925" name="Object 5">
                        <a:extLst>
                          <a:ext uri="{FF2B5EF4-FFF2-40B4-BE49-F238E27FC236}">
                            <a16:creationId xmlns:a16="http://schemas.microsoft.com/office/drawing/2014/main" id="{EF186545-F701-4742-B9CE-741510DD5F5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6400" y="855356"/>
                        <a:ext cx="3111500" cy="59391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25863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b="1" dirty="0"/>
              <a:t>任务</a:t>
            </a:r>
            <a:r>
              <a:rPr kumimoji="1" lang="en-US" altLang="zh-CN" b="1" dirty="0"/>
              <a:t>3</a:t>
            </a:r>
            <a:r>
              <a:rPr kumimoji="1" lang="zh-CN" altLang="en-US" b="1" dirty="0"/>
              <a:t>：</a:t>
            </a:r>
            <a:r>
              <a:rPr kumimoji="1" lang="zh-CN" altLang="en-US" b="1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7668" y="781048"/>
            <a:ext cx="3713781" cy="1145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3.3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：测量和诊断</a:t>
            </a:r>
            <a:endParaRPr kumimoji="1" lang="en-US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kumimoji="1" lang="zh-CN" alt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识读手动空调电路原理图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C665169B-E026-4C56-B0D9-241EADC748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900" y="781048"/>
            <a:ext cx="8102600" cy="607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5020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b="1" dirty="0"/>
              <a:t>任务</a:t>
            </a:r>
            <a:r>
              <a:rPr kumimoji="1" lang="en-US" altLang="zh-CN" b="1" dirty="0"/>
              <a:t>3</a:t>
            </a:r>
            <a:r>
              <a:rPr kumimoji="1" lang="zh-CN" altLang="en-US" b="1" dirty="0"/>
              <a:t>：</a:t>
            </a:r>
            <a:r>
              <a:rPr kumimoji="1" lang="zh-CN" altLang="en-US" b="1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7668" y="671217"/>
            <a:ext cx="6101382" cy="8744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kumimoji="1"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3.3</a:t>
            </a:r>
            <a:r>
              <a:rPr kumimoji="1"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：测量和诊断</a:t>
            </a:r>
            <a:endParaRPr kumimoji="1" lang="en-US" altLang="zh-CN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kumimoji="1"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捷达轿车空调系统故障的测量和诊断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98F8C88-7BC0-456B-92B2-6A02FBACB5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1852" y="876300"/>
            <a:ext cx="7619713" cy="585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4429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b="1" dirty="0"/>
              <a:t>任务</a:t>
            </a:r>
            <a:r>
              <a:rPr kumimoji="1" lang="en-US" altLang="zh-CN" b="1" dirty="0"/>
              <a:t>3</a:t>
            </a:r>
            <a:r>
              <a:rPr kumimoji="1" lang="zh-CN" altLang="en-US" b="1" dirty="0"/>
              <a:t>：</a:t>
            </a:r>
            <a:r>
              <a:rPr kumimoji="1" lang="zh-CN" altLang="en-US" b="1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29094" y="823617"/>
            <a:ext cx="2435527" cy="1289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kumimoji="1"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3.3</a:t>
            </a:r>
            <a:r>
              <a:rPr kumimoji="1"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：测量和诊断</a:t>
            </a:r>
            <a:endParaRPr kumimoji="1" lang="en-US" altLang="zh-CN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kumimoji="1"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捷达轿车空调系统故障的测量和诊断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82ED9EC1-5FAF-4B8F-86E8-845F62CF9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4621" y="735596"/>
            <a:ext cx="9536455" cy="612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569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23006" y="1393974"/>
            <a:ext cx="2103120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000" b="0" i="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03</a:t>
            </a:r>
            <a:endParaRPr kumimoji="1" lang="zh-CN" altLang="en-US" sz="10000" b="0" i="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l"/>
              <a:r>
                <a:rPr kumimoji="1" lang="zh-CN" altLang="en-US" sz="3800" b="1" dirty="0">
                  <a:sym typeface="+mn-ea"/>
                </a:rPr>
                <a:t>任务</a:t>
              </a:r>
              <a:r>
                <a:rPr kumimoji="1" lang="en-US" altLang="zh-CN" sz="3800" b="1" dirty="0">
                  <a:sym typeface="+mn-ea"/>
                </a:rPr>
                <a:t>3</a:t>
              </a:r>
              <a:r>
                <a:rPr kumimoji="1" lang="zh-CN" altLang="en-US" sz="3800" b="1" dirty="0">
                  <a:sym typeface="+mn-ea"/>
                </a:rPr>
                <a:t>：手动空调不制冷故障诊断</a:t>
              </a:r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82860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子模块三：空调系统常见故障诊断</a:t>
            </a:r>
            <a:br>
              <a:rPr kumimoji="1" lang="zh-CN" altLang="en-US" dirty="0">
                <a:sym typeface="+mn-ea"/>
              </a:rPr>
            </a:br>
            <a:br>
              <a:rPr kumimoji="1" lang="zh-CN" altLang="en-US" dirty="0">
                <a:solidFill>
                  <a:schemeClr val="tx1"/>
                </a:solidFill>
              </a:rPr>
            </a:br>
            <a:r>
              <a:rPr kumimoji="1" lang="zh-CN" altLang="en-US" dirty="0">
                <a:solidFill>
                  <a:schemeClr val="tx1"/>
                </a:solidFill>
              </a:rPr>
              <a:t>空调系统故障检修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21005" y="1417955"/>
            <a:ext cx="1017778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zh-CN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1.</a:t>
            </a:r>
            <a:r>
              <a:rPr kumimoji="1" lang="zh-CN" altLang="en-US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不制冷故障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故障现象：打开空调开关，各出风口正常出风，但不是凉风。把温度调节开关打到最冷，</a:t>
            </a:r>
          </a:p>
          <a:p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   仍然不出凉风。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214" y="2646680"/>
            <a:ext cx="6458585" cy="386023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子模块三：空调系统常见故障诊断</a:t>
            </a:r>
            <a:br>
              <a:rPr kumimoji="1" lang="zh-CN" altLang="en-US" dirty="0">
                <a:sym typeface="+mn-ea"/>
              </a:rPr>
            </a:br>
            <a:br>
              <a:rPr kumimoji="1" lang="zh-CN" altLang="en-US" dirty="0">
                <a:solidFill>
                  <a:schemeClr val="tx1"/>
                </a:solidFill>
              </a:rPr>
            </a:b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465455" y="895687"/>
            <a:ext cx="9872345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制冷不足故障</a:t>
            </a:r>
          </a:p>
          <a:p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故障现象：打开空调开关，各出风口能出凉风，但凉度不够。把温度调节滑键（或开关）      打到最冷，出风凉度仍不够。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337" y="1828800"/>
            <a:ext cx="8019838" cy="454025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>
                <a:sym typeface="+mn-ea"/>
              </a:rPr>
              <a:t>子模块三：空调系统常见故障诊断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26720" y="852805"/>
            <a:ext cx="964946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无暖风或暖风不足</a:t>
            </a:r>
          </a:p>
          <a:p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故障现象：鼓风机工作正常，发动机冷却液温度上升后，无暖风。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8680" y="1800455"/>
            <a:ext cx="8878471" cy="425109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车身电子技术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b="1" dirty="0"/>
              <a:t>任务</a:t>
            </a:r>
            <a:r>
              <a:rPr kumimoji="1" lang="en-US" altLang="zh-CN" b="1" dirty="0"/>
              <a:t>3</a:t>
            </a:r>
            <a:r>
              <a:rPr kumimoji="1" lang="zh-CN" altLang="en-US" b="1" dirty="0"/>
              <a:t>：</a:t>
            </a:r>
            <a:r>
              <a:rPr kumimoji="1" lang="zh-CN" altLang="en-US" b="1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21715" y="981075"/>
            <a:ext cx="49295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3.1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：确认故障现象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21715" y="1762258"/>
            <a:ext cx="989802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请操作实训车辆的空调系统，观察故障现象并记录。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3000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15530BFB-D05E-4DF2-BA5D-1DFD09BD87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1646" y="866776"/>
            <a:ext cx="8204164" cy="589634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dirty="0"/>
              <a:t>任务</a:t>
            </a:r>
            <a:r>
              <a:rPr kumimoji="1" lang="en-US" altLang="zh-CN" dirty="0"/>
              <a:t>3</a:t>
            </a:r>
            <a:r>
              <a:rPr kumimoji="1" lang="zh-CN" altLang="en-US" dirty="0"/>
              <a:t>：</a:t>
            </a:r>
            <a:r>
              <a:rPr kumimoji="1" lang="zh-CN" altLang="en-US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99085" y="866775"/>
            <a:ext cx="49295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空调系统控制电路原理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84200" y="1896586"/>
            <a:ext cx="2889250" cy="44319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1-空调开关；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2-压缩机泄压阀；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3-散热器风扇；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4-空调三功能开关；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5-冷却液温度传感器；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6-散热器风扇热敏开关；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7-蒸发器温度传感器；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8-鼓风机；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9-发动机控制单元；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10-电磁离合器</a:t>
            </a:r>
          </a:p>
          <a:p>
            <a:endParaRPr lang="zh-CN" altLang="en-US" sz="1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dirty="0"/>
              <a:t>任务</a:t>
            </a:r>
            <a:r>
              <a:rPr kumimoji="1" lang="en-US" altLang="zh-CN" dirty="0"/>
              <a:t>3</a:t>
            </a:r>
            <a:r>
              <a:rPr kumimoji="1" lang="zh-CN" altLang="en-US" dirty="0"/>
              <a:t>：</a:t>
            </a:r>
            <a:r>
              <a:rPr kumimoji="1" lang="zh-CN" altLang="en-US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99085" y="866775"/>
            <a:ext cx="49295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空调系统控制电路原理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84200" y="1896586"/>
            <a:ext cx="2889250" cy="44319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1-空调开关；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2-压缩机泄压阀；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3-散热器风扇；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4-空调三功能开关；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5-冷却液温度传感器；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6-散热器风扇热敏开关；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7-蒸发器温度传感器；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8-鼓风机；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9-发动机控制单元；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10-电磁离合器</a:t>
            </a:r>
          </a:p>
          <a:p>
            <a:endParaRPr lang="zh-CN" altLang="en-US" sz="1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13534E6-31B4-493C-BE40-E58ED8F462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4618" y="790560"/>
            <a:ext cx="7928708" cy="606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122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286C6A72-60D4-4527-BD2B-2007E3DCA2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970" y="2121171"/>
            <a:ext cx="6422863" cy="460607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b="1" dirty="0"/>
              <a:t>任务</a:t>
            </a:r>
            <a:r>
              <a:rPr kumimoji="1" lang="en-US" altLang="zh-CN" b="1" dirty="0"/>
              <a:t>3</a:t>
            </a:r>
            <a:r>
              <a:rPr kumimoji="1" lang="zh-CN" altLang="en-US" b="1" dirty="0"/>
              <a:t>：</a:t>
            </a:r>
            <a:r>
              <a:rPr kumimoji="1" lang="zh-CN" altLang="en-US" b="1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99085" y="981075"/>
            <a:ext cx="6208425" cy="1308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3.2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：分析可能的故障原因</a:t>
            </a:r>
            <a:endParaRPr kumimoji="1" lang="en-US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蒸发器温度传感器</a:t>
            </a: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G153</a:t>
            </a:r>
            <a:endParaRPr kumimoji="1" lang="zh-CN" altLang="en-US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2095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b="1" dirty="0"/>
              <a:t>任务</a:t>
            </a:r>
            <a:r>
              <a:rPr kumimoji="1" lang="en-US" altLang="zh-CN" b="1" dirty="0"/>
              <a:t>3</a:t>
            </a:r>
            <a:r>
              <a:rPr kumimoji="1" lang="zh-CN" altLang="en-US" b="1" dirty="0"/>
              <a:t>：</a:t>
            </a:r>
            <a:r>
              <a:rPr kumimoji="1" lang="zh-CN" altLang="en-US" b="1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7668" y="765956"/>
            <a:ext cx="6208425" cy="1308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3.2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：分析可能的故障原因</a:t>
            </a:r>
            <a:endParaRPr kumimoji="1" lang="en-US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三档压力开关</a:t>
            </a: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id="{D3665C28-E809-41A3-9D5A-BA230A4BAD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085" y="2274909"/>
            <a:ext cx="75612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Comic Sans MS" panose="030F0702030302020204" pitchFamily="66" charset="0"/>
              </a:rPr>
              <a:t>位置：位于压缩机和冷凝器之间。</a:t>
            </a: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C82277BA-E6DF-4255-863F-6B23BAE46E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3297" y="2521470"/>
            <a:ext cx="8280400" cy="4076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300000"/>
              </a:lnSpc>
              <a:spcBef>
                <a:spcPct val="50000"/>
              </a:spcBef>
            </a:pPr>
            <a:r>
              <a:rPr lang="zh-CN" altLang="en-US" sz="2000" b="1" dirty="0">
                <a:latin typeface="Comic Sans MS" panose="030F0702030302020204" pitchFamily="66" charset="0"/>
              </a:rPr>
              <a:t>高压侧压力</a:t>
            </a:r>
            <a:r>
              <a:rPr lang="en-US" altLang="en-US" sz="2000" b="1" dirty="0">
                <a:latin typeface="Comic Sans MS" panose="030F0702030302020204" pitchFamily="66" charset="0"/>
              </a:rPr>
              <a:t>≥</a:t>
            </a:r>
            <a:r>
              <a:rPr lang="en-US" altLang="zh-CN" sz="2000" b="1" dirty="0">
                <a:latin typeface="Comic Sans MS" panose="030F0702030302020204" pitchFamily="66" charset="0"/>
              </a:rPr>
              <a:t>3.2MPa      </a:t>
            </a:r>
            <a:r>
              <a:rPr lang="zh-CN" altLang="en-US" sz="2000" b="1" dirty="0">
                <a:latin typeface="Comic Sans MS" panose="030F0702030302020204" pitchFamily="66" charset="0"/>
              </a:rPr>
              <a:t>第一对触点断开    压缩机停转    高压保护</a:t>
            </a:r>
          </a:p>
          <a:p>
            <a:pPr eaLnBrk="1" hangingPunct="1">
              <a:lnSpc>
                <a:spcPct val="300000"/>
              </a:lnSpc>
              <a:spcBef>
                <a:spcPct val="50000"/>
              </a:spcBef>
            </a:pPr>
            <a:r>
              <a:rPr lang="zh-CN" altLang="en-US" sz="2000" b="1" dirty="0">
                <a:latin typeface="Comic Sans MS" panose="030F0702030302020204" pitchFamily="66" charset="0"/>
              </a:rPr>
              <a:t>高压侧压力≤</a:t>
            </a:r>
            <a:r>
              <a:rPr lang="en-US" altLang="zh-CN" sz="2000" b="1" dirty="0">
                <a:latin typeface="Comic Sans MS" panose="030F0702030302020204" pitchFamily="66" charset="0"/>
              </a:rPr>
              <a:t>0.22MPa    </a:t>
            </a:r>
            <a:r>
              <a:rPr lang="zh-CN" altLang="en-US" sz="2000" b="1" dirty="0">
                <a:latin typeface="Comic Sans MS" panose="030F0702030302020204" pitchFamily="66" charset="0"/>
              </a:rPr>
              <a:t>第一对触点断开    压缩机停转    低压保护</a:t>
            </a:r>
          </a:p>
          <a:p>
            <a:pPr eaLnBrk="1" hangingPunct="1">
              <a:lnSpc>
                <a:spcPct val="300000"/>
              </a:lnSpc>
              <a:spcBef>
                <a:spcPct val="50000"/>
              </a:spcBef>
            </a:pPr>
            <a:r>
              <a:rPr lang="en-US" altLang="zh-CN" sz="2000" b="1" dirty="0">
                <a:latin typeface="Comic Sans MS" panose="030F0702030302020204" pitchFamily="66" charset="0"/>
              </a:rPr>
              <a:t>0.22MPa≤</a:t>
            </a:r>
            <a:r>
              <a:rPr lang="zh-CN" altLang="en-US" sz="2000" b="1" dirty="0">
                <a:latin typeface="Comic Sans MS" panose="030F0702030302020204" pitchFamily="66" charset="0"/>
              </a:rPr>
              <a:t>高压侧压力≤</a:t>
            </a:r>
            <a:r>
              <a:rPr lang="en-US" altLang="zh-CN" sz="2000" b="1" dirty="0">
                <a:latin typeface="Comic Sans MS" panose="030F0702030302020204" pitchFamily="66" charset="0"/>
              </a:rPr>
              <a:t>3.2MPa    </a:t>
            </a:r>
            <a:r>
              <a:rPr lang="zh-CN" altLang="en-US" sz="2000" b="1" dirty="0">
                <a:latin typeface="Comic Sans MS" panose="030F0702030302020204" pitchFamily="66" charset="0"/>
              </a:rPr>
              <a:t>第一对触点接通 压缩机运转</a:t>
            </a:r>
          </a:p>
          <a:p>
            <a:pPr eaLnBrk="1" hangingPunct="1">
              <a:lnSpc>
                <a:spcPct val="300000"/>
              </a:lnSpc>
              <a:spcBef>
                <a:spcPct val="50000"/>
              </a:spcBef>
            </a:pPr>
            <a:r>
              <a:rPr lang="zh-CN" altLang="en-US" sz="2000" b="1" dirty="0">
                <a:latin typeface="Comic Sans MS" panose="030F0702030302020204" pitchFamily="66" charset="0"/>
              </a:rPr>
              <a:t>高压侧压力</a:t>
            </a:r>
            <a:r>
              <a:rPr lang="en-US" altLang="en-US" sz="2000" b="1" dirty="0">
                <a:latin typeface="Comic Sans MS" panose="030F0702030302020204" pitchFamily="66" charset="0"/>
              </a:rPr>
              <a:t>≥</a:t>
            </a:r>
            <a:r>
              <a:rPr lang="en-US" altLang="zh-CN" sz="2000" b="1" dirty="0">
                <a:latin typeface="Comic Sans MS" panose="030F0702030302020204" pitchFamily="66" charset="0"/>
              </a:rPr>
              <a:t>1.6MPa      </a:t>
            </a:r>
            <a:r>
              <a:rPr lang="zh-CN" altLang="en-US" sz="2000" b="1" dirty="0">
                <a:latin typeface="Comic Sans MS" panose="030F0702030302020204" pitchFamily="66" charset="0"/>
              </a:rPr>
              <a:t>第二对触点接通     冷却风扇高速旋转</a:t>
            </a:r>
          </a:p>
        </p:txBody>
      </p:sp>
      <p:sp>
        <p:nvSpPr>
          <p:cNvPr id="12" name="AutoShape 5">
            <a:extLst>
              <a:ext uri="{FF2B5EF4-FFF2-40B4-BE49-F238E27FC236}">
                <a16:creationId xmlns:a16="http://schemas.microsoft.com/office/drawing/2014/main" id="{22C9A004-D110-4D09-99BA-49302172054B}"/>
              </a:ext>
            </a:extLst>
          </p:cNvPr>
          <p:cNvSpPr>
            <a:spLocks/>
          </p:cNvSpPr>
          <p:nvPr/>
        </p:nvSpPr>
        <p:spPr bwMode="auto">
          <a:xfrm>
            <a:off x="2956332" y="2966548"/>
            <a:ext cx="358775" cy="3593740"/>
          </a:xfrm>
          <a:prstGeom prst="leftBrace">
            <a:avLst>
              <a:gd name="adj1" fmla="val 38496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9AB2DDD8-133A-4982-8016-4B590ECA8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7699" y="2966548"/>
            <a:ext cx="2219325" cy="3776662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270188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b="1" dirty="0"/>
              <a:t>任务</a:t>
            </a:r>
            <a:r>
              <a:rPr kumimoji="1" lang="en-US" altLang="zh-CN" b="1" dirty="0"/>
              <a:t>3</a:t>
            </a:r>
            <a:r>
              <a:rPr kumimoji="1" lang="zh-CN" altLang="en-US" b="1" dirty="0"/>
              <a:t>：</a:t>
            </a:r>
            <a:r>
              <a:rPr kumimoji="1" lang="zh-CN" altLang="en-US" b="1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7668" y="765956"/>
            <a:ext cx="6208425" cy="1308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3.2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：分析可能的故障原因</a:t>
            </a:r>
            <a:endParaRPr kumimoji="1" lang="en-US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3.F129</a:t>
            </a:r>
            <a:endParaRPr kumimoji="1" lang="zh-CN" altLang="en-US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53CA385-8A6B-4C1C-9FF4-CD80C8AAB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3100" y="1489075"/>
            <a:ext cx="9417050" cy="48037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/>
              <a:buChar char="•"/>
              <a:defRPr sz="2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400" dirty="0">
                <a:latin typeface="Times New Roman" panose="02020603050405020304" pitchFamily="18" charset="0"/>
              </a:rPr>
              <a:t>高压开关控制冷却风扇</a:t>
            </a:r>
            <a:r>
              <a:rPr kumimoji="1" lang="en-US" altLang="zh-CN" sz="2400" dirty="0">
                <a:latin typeface="Times New Roman" panose="02020603050405020304" pitchFamily="18" charset="0"/>
              </a:rPr>
              <a:t>V7</a:t>
            </a:r>
            <a:r>
              <a:rPr kumimoji="1" lang="zh-CN" altLang="en-US" sz="2400" dirty="0">
                <a:latin typeface="Times New Roman" panose="02020603050405020304" pitchFamily="18" charset="0"/>
              </a:rPr>
              <a:t>的二档：</a:t>
            </a:r>
            <a:r>
              <a:rPr kumimoji="1" lang="en-US" altLang="zh-CN" sz="2400" dirty="0">
                <a:latin typeface="Times New Roman" panose="02020603050405020304" pitchFamily="18" charset="0"/>
              </a:rPr>
              <a:t>&lt;1.25MPa</a:t>
            </a:r>
            <a:r>
              <a:rPr kumimoji="1" lang="zh-CN" altLang="en-US" sz="2400" dirty="0">
                <a:latin typeface="Times New Roman" panose="02020603050405020304" pitchFamily="18" charset="0"/>
              </a:rPr>
              <a:t>，断开二档；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400" dirty="0">
                <a:latin typeface="Times New Roman" panose="02020603050405020304" pitchFamily="18" charset="0"/>
              </a:rPr>
              <a:t>                                                             </a:t>
            </a:r>
            <a:r>
              <a:rPr kumimoji="1" lang="en-US" altLang="zh-CN" sz="2400" dirty="0">
                <a:latin typeface="Times New Roman" panose="02020603050405020304" pitchFamily="18" charset="0"/>
              </a:rPr>
              <a:t>&gt; 1.6 MPa</a:t>
            </a:r>
            <a:r>
              <a:rPr kumimoji="1" lang="zh-CN" altLang="en-US" sz="2400" dirty="0">
                <a:latin typeface="Times New Roman" panose="02020603050405020304" pitchFamily="18" charset="0"/>
              </a:rPr>
              <a:t>，接通二档。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400" dirty="0">
                <a:latin typeface="Times New Roman" panose="02020603050405020304" pitchFamily="18" charset="0"/>
              </a:rPr>
              <a:t>低压开关控制压缩机电磁离合器     </a:t>
            </a:r>
            <a:r>
              <a:rPr kumimoji="1" lang="en-US" altLang="zh-CN" sz="2400" dirty="0">
                <a:latin typeface="Times New Roman" panose="02020603050405020304" pitchFamily="18" charset="0"/>
              </a:rPr>
              <a:t>&lt;0.12MPa</a:t>
            </a:r>
            <a:r>
              <a:rPr kumimoji="1" lang="zh-CN" altLang="en-US" sz="2400" dirty="0">
                <a:latin typeface="Times New Roman" panose="02020603050405020304" pitchFamily="18" charset="0"/>
              </a:rPr>
              <a:t>， 断开；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400" dirty="0">
                <a:latin typeface="Times New Roman" panose="02020603050405020304" pitchFamily="18" charset="0"/>
              </a:rPr>
              <a:t>                                                             </a:t>
            </a:r>
            <a:r>
              <a:rPr kumimoji="1" lang="en-US" altLang="zh-CN" sz="2400" dirty="0">
                <a:latin typeface="Times New Roman" panose="02020603050405020304" pitchFamily="18" charset="0"/>
              </a:rPr>
              <a:t>&gt;0.18MPa</a:t>
            </a:r>
            <a:r>
              <a:rPr kumimoji="1" lang="zh-CN" altLang="en-US" sz="2400" dirty="0">
                <a:latin typeface="Times New Roman" panose="02020603050405020304" pitchFamily="18" charset="0"/>
              </a:rPr>
              <a:t>， 接通；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400" dirty="0">
                <a:latin typeface="Times New Roman" panose="02020603050405020304" pitchFamily="18" charset="0"/>
              </a:rPr>
              <a:t>                                                             </a:t>
            </a:r>
            <a:r>
              <a:rPr kumimoji="1" lang="en-US" altLang="zh-CN" sz="2400" dirty="0">
                <a:latin typeface="Times New Roman" panose="02020603050405020304" pitchFamily="18" charset="0"/>
              </a:rPr>
              <a:t>&lt;1.45MPa</a:t>
            </a:r>
            <a:r>
              <a:rPr kumimoji="1" lang="zh-CN" altLang="en-US" sz="2400" dirty="0">
                <a:latin typeface="Times New Roman" panose="02020603050405020304" pitchFamily="18" charset="0"/>
              </a:rPr>
              <a:t>， 接通； 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400" dirty="0">
                <a:latin typeface="Times New Roman" panose="02020603050405020304" pitchFamily="18" charset="0"/>
              </a:rPr>
              <a:t>                                                             </a:t>
            </a:r>
            <a:r>
              <a:rPr kumimoji="1" lang="en-US" altLang="zh-CN" sz="2400" dirty="0">
                <a:latin typeface="Times New Roman" panose="02020603050405020304" pitchFamily="18" charset="0"/>
              </a:rPr>
              <a:t>&gt;3.0MPa</a:t>
            </a:r>
            <a:r>
              <a:rPr kumimoji="1" lang="zh-CN" altLang="en-US" sz="2400" dirty="0">
                <a:latin typeface="Times New Roman" panose="02020603050405020304" pitchFamily="18" charset="0"/>
              </a:rPr>
              <a:t>，   断开；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kumimoji="1" lang="zh-CN" altLang="en-US" sz="2400" dirty="0">
                <a:latin typeface="Times New Roman" panose="02020603050405020304" pitchFamily="18" charset="0"/>
              </a:rPr>
              <a:t>                                                                                                           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dirty="0">
                <a:latin typeface="Times New Roman" panose="02020603050405020304" pitchFamily="18" charset="0"/>
              </a:rPr>
              <a:t> </a:t>
            </a:r>
            <a:r>
              <a:rPr kumimoji="1" lang="en-US" altLang="zh-CN" sz="2400" dirty="0">
                <a:latin typeface="Times New Roman" panose="02020603050405020304" pitchFamily="18" charset="0"/>
              </a:rPr>
              <a:t>0.12</a:t>
            </a:r>
            <a:r>
              <a:rPr kumimoji="1" lang="zh-CN" altLang="en-US" sz="2400" dirty="0">
                <a:latin typeface="Times New Roman" panose="02020603050405020304" pitchFamily="18" charset="0"/>
              </a:rPr>
              <a:t>（</a:t>
            </a:r>
            <a:r>
              <a:rPr kumimoji="1" lang="en-US" altLang="zh-CN" sz="2400" dirty="0">
                <a:latin typeface="Times New Roman" panose="02020603050405020304" pitchFamily="18" charset="0"/>
              </a:rPr>
              <a:t>0.18</a:t>
            </a:r>
            <a:r>
              <a:rPr kumimoji="1" lang="zh-CN" altLang="en-US" sz="2400" dirty="0">
                <a:latin typeface="Times New Roman" panose="02020603050405020304" pitchFamily="18" charset="0"/>
              </a:rPr>
              <a:t>）</a:t>
            </a:r>
            <a:r>
              <a:rPr kumimoji="1" lang="en-US" altLang="zh-CN" sz="2400" dirty="0">
                <a:latin typeface="Times New Roman" panose="02020603050405020304" pitchFamily="18" charset="0"/>
              </a:rPr>
              <a:t>~3.0</a:t>
            </a:r>
            <a:r>
              <a:rPr kumimoji="1" lang="zh-CN" altLang="en-US" sz="2400" dirty="0">
                <a:latin typeface="Times New Roman" panose="02020603050405020304" pitchFamily="18" charset="0"/>
              </a:rPr>
              <a:t>（</a:t>
            </a:r>
            <a:r>
              <a:rPr kumimoji="1" lang="en-US" altLang="zh-CN" sz="2400" dirty="0">
                <a:latin typeface="Times New Roman" panose="02020603050405020304" pitchFamily="18" charset="0"/>
              </a:rPr>
              <a:t>1.45</a:t>
            </a:r>
            <a:r>
              <a:rPr kumimoji="1" lang="zh-CN" altLang="en-US" sz="2400" dirty="0">
                <a:latin typeface="Times New Roman" panose="02020603050405020304" pitchFamily="18" charset="0"/>
              </a:rPr>
              <a:t>）</a:t>
            </a:r>
            <a:r>
              <a:rPr kumimoji="1" lang="en-US" altLang="zh-CN" sz="2400" dirty="0" err="1">
                <a:latin typeface="Times New Roman" panose="02020603050405020304" pitchFamily="18" charset="0"/>
              </a:rPr>
              <a:t>Mpa</a:t>
            </a:r>
            <a:r>
              <a:rPr kumimoji="1" lang="en-US" altLang="zh-CN" sz="2400" dirty="0">
                <a:latin typeface="Times New Roman" panose="02020603050405020304" pitchFamily="18" charset="0"/>
              </a:rPr>
              <a:t>,   </a:t>
            </a:r>
            <a:r>
              <a:rPr kumimoji="1" lang="zh-CN" altLang="en-US" sz="2400" dirty="0">
                <a:latin typeface="Times New Roman" panose="02020603050405020304" pitchFamily="18" charset="0"/>
              </a:rPr>
              <a:t>接通。</a:t>
            </a:r>
          </a:p>
        </p:txBody>
      </p:sp>
    </p:spTree>
    <p:extLst>
      <p:ext uri="{BB962C8B-B14F-4D97-AF65-F5344CB8AC3E}">
        <p14:creationId xmlns:p14="http://schemas.microsoft.com/office/powerpoint/2010/main" val="1413582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>
              <a:buClrTx/>
              <a:buSzTx/>
              <a:buFontTx/>
            </a:pPr>
            <a:r>
              <a:rPr kumimoji="1" lang="zh-CN" altLang="en-US" b="1" dirty="0"/>
              <a:t>任务</a:t>
            </a:r>
            <a:r>
              <a:rPr kumimoji="1" lang="en-US" altLang="zh-CN" b="1" dirty="0"/>
              <a:t>3</a:t>
            </a:r>
            <a:r>
              <a:rPr kumimoji="1" lang="zh-CN" altLang="en-US" b="1" dirty="0"/>
              <a:t>：</a:t>
            </a:r>
            <a:r>
              <a:rPr kumimoji="1" lang="zh-CN" altLang="en-US" b="1" dirty="0">
                <a:sym typeface="+mn-ea"/>
              </a:rPr>
              <a:t>手动空调不制冷故障诊断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7668" y="765956"/>
            <a:ext cx="6208425" cy="1308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3.2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：分析可能的故障原因</a:t>
            </a:r>
            <a:endParaRPr kumimoji="1" lang="en-US" altLang="zh-CN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kumimoji="1"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高压传感器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20A4D05-C064-4A89-ABC4-22099A43F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13993"/>
            <a:ext cx="2914650" cy="4280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67DF485F-04D7-4EAB-A5D4-BB48CD37C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8850" y="1766293"/>
            <a:ext cx="7200900" cy="4828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2400" dirty="0">
                <a:latin typeface="Times New Roman" panose="02020603050405020304" pitchFamily="18" charset="0"/>
                <a:ea typeface="楷体_GB2312" pitchFamily="49" charset="-122"/>
              </a:rPr>
              <a:t>安装在高压侧，取代三功能开关。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2400" dirty="0">
                <a:latin typeface="Times New Roman" panose="02020603050405020304" pitchFamily="18" charset="0"/>
                <a:ea typeface="楷体_GB2312" pitchFamily="49" charset="-122"/>
              </a:rPr>
              <a:t>记录制冷剂压力并转化成电信号，不仅仅在临界压力下起作用，适应性更强，风扇换档更平顺。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2400" dirty="0">
                <a:latin typeface="Times New Roman" panose="02020603050405020304" pitchFamily="18" charset="0"/>
                <a:ea typeface="楷体_GB2312" pitchFamily="49" charset="-122"/>
              </a:rPr>
              <a:t>传感器的感应部件是硅晶体，用于压力的不同，硅晶体的变形也或多或少，这导致了电阻的不同，所以通过微处理器传出的信号脉宽也不同，通过脉宽可以判断出系统的压力大小，同时可以知道空调系统的负荷的大小。</a:t>
            </a:r>
          </a:p>
        </p:txBody>
      </p:sp>
    </p:spTree>
    <p:extLst>
      <p:ext uri="{BB962C8B-B14F-4D97-AF65-F5344CB8AC3E}">
        <p14:creationId xmlns:p14="http://schemas.microsoft.com/office/powerpoint/2010/main" val="688678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219</TotalTime>
  <Words>1037</Words>
  <Application>Microsoft Office PowerPoint</Application>
  <PresentationFormat>宽屏</PresentationFormat>
  <Paragraphs>117</Paragraphs>
  <Slides>23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SimHei+1</vt:lpstr>
      <vt:lpstr>SimSun+1</vt:lpstr>
      <vt:lpstr>SimSun+2</vt:lpstr>
      <vt:lpstr>SimSun+3</vt:lpstr>
      <vt:lpstr>等线</vt:lpstr>
      <vt:lpstr>楷体_GB2312</vt:lpstr>
      <vt:lpstr>宋体</vt:lpstr>
      <vt:lpstr>微软雅黑</vt:lpstr>
      <vt:lpstr>Arial</vt:lpstr>
      <vt:lpstr>Comic Sans MS</vt:lpstr>
      <vt:lpstr>Times New Roman</vt:lpstr>
      <vt:lpstr>Wingdings</vt:lpstr>
      <vt:lpstr>Office 主题</vt:lpstr>
      <vt:lpstr>位图图像</vt:lpstr>
      <vt:lpstr>模块一：空调系统检测与维修</vt:lpstr>
      <vt:lpstr>PowerPoint 演示文稿</vt:lpstr>
      <vt:lpstr>任务3：手动空调不制冷故障诊断</vt:lpstr>
      <vt:lpstr>任务3：手动空调不制冷故障诊断</vt:lpstr>
      <vt:lpstr>任务3：手动空调不制冷故障诊断</vt:lpstr>
      <vt:lpstr>任务3：手动空调不制冷故障诊断</vt:lpstr>
      <vt:lpstr>任务3：手动空调不制冷故障诊断</vt:lpstr>
      <vt:lpstr>任务3：手动空调不制冷故障诊断</vt:lpstr>
      <vt:lpstr>任务3：手动空调不制冷故障诊断</vt:lpstr>
      <vt:lpstr>任务3：手动空调不制冷故障诊断</vt:lpstr>
      <vt:lpstr>任务3：手动空调不制冷故障诊断</vt:lpstr>
      <vt:lpstr>任务3：手动空调不制冷故障诊断</vt:lpstr>
      <vt:lpstr>任务3：手动空调不制冷故障诊断</vt:lpstr>
      <vt:lpstr>任务3：手动空调不制冷故障诊断</vt:lpstr>
      <vt:lpstr>任务3：手动空调不制冷故障诊断</vt:lpstr>
      <vt:lpstr>任务3：手动空调不制冷故障诊断</vt:lpstr>
      <vt:lpstr>任务3：手动空调不制冷故障诊断</vt:lpstr>
      <vt:lpstr>任务3：手动空调不制冷故障诊断</vt:lpstr>
      <vt:lpstr>任务3：手动空调不制冷故障诊断</vt:lpstr>
      <vt:lpstr>子模块三：空调系统常见故障诊断  空调系统故障检修</vt:lpstr>
      <vt:lpstr>子模块三：空调系统常见故障诊断  </vt:lpstr>
      <vt:lpstr>子模块三：空调系统常见故障诊断</vt:lpstr>
      <vt:lpstr>车身电子技术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liu jun</cp:lastModifiedBy>
  <cp:revision>39</cp:revision>
  <dcterms:created xsi:type="dcterms:W3CDTF">2020-12-30T01:48:00Z</dcterms:created>
  <dcterms:modified xsi:type="dcterms:W3CDTF">2021-11-03T11:04:09Z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